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6de6083ee_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6de6083ee_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e6083ee_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de6083ee_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4ca2d3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4ca2d3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c76019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3c76019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c760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3c760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dfcdabd0_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dfcdabd0_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6dfcdabd0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6dfcdabd0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6d979d48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6d979d48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e3c21e7b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e3c21e7b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dfcdabd0_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dfcdabd0_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1020763" y="1563688"/>
            <a:ext cx="7197600" cy="46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211111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2"/>
          </p:nvPr>
        </p:nvSpPr>
        <p:spPr>
          <a:xfrm>
            <a:off x="5177765" y="6461517"/>
            <a:ext cx="3941100" cy="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 1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AE2573"/>
              </a:buClr>
              <a:buSzPts val="1400"/>
              <a:buFont typeface="Noto Symbo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AE2573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5"/>
          <p:cNvCxnSpPr/>
          <p:nvPr/>
        </p:nvCxnSpPr>
        <p:spPr>
          <a:xfrm>
            <a:off x="0" y="1503834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 Fin">
  <p:cSld name="Intercalaire Fi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600075" y="5788025"/>
            <a:ext cx="39720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4252117" y="1740692"/>
            <a:ext cx="649287" cy="958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UL_150DPI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37" y="6115050"/>
            <a:ext cx="1628775" cy="6302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pn.univ-lille3.fr/public/cite-langag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7" descr="pag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6552" y="0"/>
            <a:ext cx="9727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/>
        </p:nvSpPr>
        <p:spPr>
          <a:xfrm>
            <a:off x="4427984" y="1628800"/>
            <a:ext cx="4824600" cy="29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Verdana"/>
              <a:buNone/>
            </a:pPr>
            <a:r>
              <a:rPr lang="fr-FR" sz="3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Licence </a:t>
            </a:r>
            <a:endParaRPr sz="36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Verdana"/>
              <a:buNone/>
            </a:pPr>
            <a:r>
              <a:rPr lang="fr-FR" sz="3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Sciences du Langage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la norme dans tout ça ?</a:t>
            </a:r>
            <a:endParaRPr sz="4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Les SdL sont une discipline descriptive, pas normative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Comment parlent les locuteurs 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 Pourquoi parlent-ils de cette façon 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On étudie comment </a:t>
            </a:r>
            <a:r>
              <a:rPr lang="fr-FR" sz="2400" i="1"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 une langue, pas comment (on pense qu’) elle </a:t>
            </a:r>
            <a:r>
              <a:rPr lang="fr-FR" sz="2400" i="1">
                <a:latin typeface="Calibri"/>
                <a:ea typeface="Calibri"/>
                <a:cs typeface="Calibri"/>
                <a:sym typeface="Calibri"/>
              </a:rPr>
              <a:t>devrait être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Violations de règles grammaticales vs. non-respect du “dialecte privilégié”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2400" i="1">
                <a:latin typeface="Calibri"/>
                <a:ea typeface="Calibri"/>
                <a:cs typeface="Calibri"/>
                <a:sym typeface="Calibri"/>
              </a:rPr>
              <a:t>Enragé chimpanzé le a pauvre soigneur un mordu. 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r-FR" sz="2400" i="1">
                <a:latin typeface="Calibri"/>
                <a:ea typeface="Calibri"/>
                <a:cs typeface="Calibri"/>
                <a:sym typeface="Calibri"/>
              </a:rPr>
              <a:t>Il se demande qu’est-ce qu’ils font.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	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/>
              <a:t>En savoir plus sur les SdL: </a:t>
            </a:r>
            <a:r>
              <a:rPr lang="fr-FR" sz="3600">
                <a:solidFill>
                  <a:schemeClr val="dk2"/>
                </a:solidFill>
              </a:rPr>
              <a:t>Cité-langage</a:t>
            </a:r>
            <a:endParaRPr sz="36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2"/>
                </a:solidFill>
              </a:rPr>
              <a:t>(</a:t>
            </a:r>
            <a:r>
              <a:rPr lang="fr-FR" u="sng">
                <a:solidFill>
                  <a:schemeClr val="hlink"/>
                </a:solidFill>
                <a:hlinkClick r:id="rId3"/>
              </a:rPr>
              <a:t>https://rpn.univ-lille3.fr/public/cite-langage/</a:t>
            </a:r>
            <a:r>
              <a:rPr lang="fr-FR">
                <a:solidFill>
                  <a:schemeClr val="dk2"/>
                </a:solidFill>
              </a:rPr>
              <a:t>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r-FR"/>
              <a:t> </a:t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9575" y="1417650"/>
            <a:ext cx="6724849" cy="47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457200" y="274653"/>
            <a:ext cx="8229600" cy="14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latin typeface="Calibri"/>
                <a:ea typeface="Calibri"/>
                <a:cs typeface="Calibri"/>
                <a:sym typeface="Calibri"/>
              </a:rPr>
              <a:t>Débouchés </a:t>
            </a:r>
            <a:endParaRPr sz="44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latin typeface="Calibri"/>
                <a:ea typeface="Calibri"/>
                <a:cs typeface="Calibri"/>
                <a:sym typeface="Calibri"/>
              </a:rPr>
              <a:t>dans le domaine des</a:t>
            </a:r>
            <a:r>
              <a:rPr lang="fr-FR" sz="4400" b="0" i="0" u="none" strike="noStrike" cap="none">
                <a:latin typeface="Calibri"/>
                <a:ea typeface="Calibri"/>
                <a:cs typeface="Calibri"/>
                <a:sym typeface="Calibri"/>
              </a:rPr>
              <a:t> SdL</a:t>
            </a: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457200" y="1820850"/>
            <a:ext cx="8229600" cy="4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Enseignement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Professorat FLE (français langue étrangère)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PE (professorat des écoles)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Enseignant-chercheur en Université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Traduction / Interprétariat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Traductologie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Interprétariat </a:t>
            </a: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LSF-français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52"/>
            <a:ext cx="8229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latin typeface="Calibri"/>
                <a:ea typeface="Calibri"/>
                <a:cs typeface="Calibri"/>
                <a:sym typeface="Calibri"/>
              </a:rPr>
              <a:t>Débouchés 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latin typeface="Calibri"/>
                <a:ea typeface="Calibri"/>
                <a:cs typeface="Calibri"/>
                <a:sym typeface="Calibri"/>
              </a:rPr>
              <a:t>dans le domaine des SdL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7200" y="1786824"/>
            <a:ext cx="8229600" cy="4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Industries de la langue</a:t>
            </a:r>
            <a:endParaRPr/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fr-FR" sz="2400" b="0" i="0" u="none" strike="noStrike" cap="none">
                <a:latin typeface="Calibri"/>
                <a:ea typeface="Calibri"/>
                <a:cs typeface="Calibri"/>
                <a:sym typeface="Calibri"/>
              </a:rPr>
              <a:t>Constitution / exploitation de banques de données, de corpus</a:t>
            </a:r>
            <a:endParaRPr sz="2400"/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fr-FR" sz="2400" b="0" i="0" u="none" strike="noStrike" cap="none">
                <a:latin typeface="Calibri"/>
                <a:ea typeface="Calibri"/>
                <a:cs typeface="Calibri"/>
                <a:sym typeface="Calibri"/>
              </a:rPr>
              <a:t>Veille </a:t>
            </a:r>
            <a:endParaRPr sz="2400"/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fr-FR" sz="2400" b="0" i="0" u="none" strike="noStrike" cap="none">
                <a:latin typeface="Calibri"/>
                <a:ea typeface="Calibri"/>
                <a:cs typeface="Calibri"/>
                <a:sym typeface="Calibri"/>
              </a:rPr>
              <a:t>Traduction 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(semi-)</a:t>
            </a:r>
            <a:r>
              <a:rPr lang="fr-FR" sz="2400" b="0" i="0" u="none" strike="noStrike" cap="none">
                <a:latin typeface="Calibri"/>
                <a:ea typeface="Calibri"/>
                <a:cs typeface="Calibri"/>
                <a:sym typeface="Calibri"/>
              </a:rPr>
              <a:t>automatique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fr-FR" sz="2400" b="0" i="0" u="none" strike="noStrike" cap="none">
                <a:latin typeface="Calibri"/>
                <a:ea typeface="Calibri"/>
                <a:cs typeface="Calibri"/>
                <a:sym typeface="Calibri"/>
              </a:rPr>
              <a:t>Lexicographie (Dictionnaires)</a:t>
            </a:r>
            <a:endParaRPr sz="24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Concours de la fonction publique ou territoriale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Recherche</a:t>
            </a:r>
            <a:r>
              <a:rPr lang="fr-F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>
                <a:latin typeface="Calibri"/>
                <a:ea typeface="Calibri"/>
                <a:cs typeface="Calibri"/>
                <a:sym typeface="Calibri"/>
              </a:rPr>
              <a:t>(couplée ou non avec de l’enseignement)</a:t>
            </a:r>
            <a:endParaRPr sz="2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latin typeface="Calibri"/>
                <a:ea typeface="Calibri"/>
                <a:cs typeface="Calibri"/>
                <a:sym typeface="Calibri"/>
              </a:rPr>
              <a:t>Les SdL à l</a:t>
            </a:r>
            <a:r>
              <a:rPr lang="fr-FR" sz="4400">
                <a:latin typeface="Calibri"/>
                <a:ea typeface="Calibri"/>
                <a:cs typeface="Calibri"/>
                <a:sym typeface="Calibri"/>
              </a:rPr>
              <a:t>’U</a:t>
            </a:r>
            <a:r>
              <a:rPr lang="fr-FR" sz="4400" b="0" i="0" u="none" strike="noStrike" cap="none">
                <a:latin typeface="Calibri"/>
                <a:ea typeface="Calibri"/>
                <a:cs typeface="Calibri"/>
                <a:sym typeface="Calibri"/>
              </a:rPr>
              <a:t>Lille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3 niveaux : </a:t>
            </a:r>
            <a:endParaRPr/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ymbol"/>
              <a:buChar char="✓"/>
            </a:pPr>
            <a:r>
              <a:rPr lang="fr-F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Licence</a:t>
            </a:r>
            <a:endParaRPr/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ymbol"/>
              <a:buChar char="✓"/>
            </a:pPr>
            <a:r>
              <a:rPr lang="fr-F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 Master</a:t>
            </a:r>
            <a:endParaRPr/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ymbol"/>
              <a:buChar char="✓"/>
            </a:pPr>
            <a:r>
              <a:rPr lang="fr-F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 Doctorat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latin typeface="Calibri"/>
                <a:ea typeface="Calibri"/>
                <a:cs typeface="Calibri"/>
                <a:sym typeface="Calibri"/>
              </a:rPr>
              <a:t>LICENCE - </a:t>
            </a:r>
            <a:r>
              <a:rPr lang="fr-FR" sz="4400">
                <a:latin typeface="Calibri"/>
                <a:ea typeface="Calibri"/>
                <a:cs typeface="Calibri"/>
                <a:sym typeface="Calibri"/>
              </a:rPr>
              <a:t>Statistiques Parcoursup</a:t>
            </a:r>
            <a:endParaRPr sz="4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457200" y="1225550"/>
            <a:ext cx="8229600" cy="490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Capacité d’accueil : 190 places (150 LGO + 40 LSF)</a:t>
            </a:r>
            <a:endParaRPr sz="30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En 2018/19 :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859 vœux exprimés (2017/18: 724)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793 vœux confirmés (2017/18: 654)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tout le monde a pu rejoindre la licence SdL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Pour la rentrée 2020 :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ouverture en L1 du parcours LSF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changement du mode de recrutement des écoles d’orthophonie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0" algn="l" rtl="0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None/>
            </a:pPr>
            <a:endParaRPr sz="2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latin typeface="Calibri"/>
                <a:ea typeface="Calibri"/>
                <a:cs typeface="Calibri"/>
                <a:sym typeface="Calibri"/>
              </a:rPr>
              <a:t>Classement Parcoursup 2018/19</a:t>
            </a:r>
            <a:endParaRPr sz="4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457200" y="1225550"/>
            <a:ext cx="8229600" cy="4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3 éléments pris en compte (avec le même poids)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Moyenne de l’intégralité des notes de première et de terminale, avec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600"/>
              <a:buFont typeface="Calibri"/>
              <a:buChar char="■"/>
            </a:pPr>
            <a:r>
              <a:rPr lang="fr-FR" sz="2600">
                <a:latin typeface="Calibri"/>
                <a:ea typeface="Calibri"/>
                <a:cs typeface="Calibri"/>
                <a:sym typeface="Calibri"/>
              </a:rPr>
              <a:t>2 points bonus pour les bacs généraux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600"/>
              <a:buFont typeface="Calibri"/>
              <a:buChar char="■"/>
            </a:pPr>
            <a:r>
              <a:rPr lang="fr-FR" sz="2600">
                <a:latin typeface="Calibri"/>
                <a:ea typeface="Calibri"/>
                <a:cs typeface="Calibri"/>
                <a:sym typeface="Calibri"/>
              </a:rPr>
              <a:t>1 point bonus pour les bacs téchnologiques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Fiche d’avenir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Projet de formation (noté en trois paliers : 20-10-0)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Pour parcours LSF, importance du niveau de LSF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0" algn="l" rtl="0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None/>
            </a:pPr>
            <a:endParaRPr sz="2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latin typeface="Calibri"/>
                <a:ea typeface="Calibri"/>
                <a:cs typeface="Calibri"/>
                <a:sym typeface="Calibri"/>
              </a:rPr>
              <a:t>LICENCE</a:t>
            </a:r>
            <a:endParaRPr sz="4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457200" y="1225550"/>
            <a:ext cx="8229600" cy="4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Char char="•"/>
            </a:pPr>
            <a:r>
              <a:rPr lang="fr-FR" sz="2950" b="0" i="0" u="none" strike="noStrike" cap="none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fr-FR" sz="2950" b="0" i="0" u="none" strike="noStrike" cap="none" baseline="30000"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lang="fr-FR" sz="2950" b="0" i="0" u="none" strike="noStrike" cap="none">
                <a:latin typeface="Calibri"/>
                <a:ea typeface="Calibri"/>
                <a:cs typeface="Calibri"/>
                <a:sym typeface="Calibri"/>
              </a:rPr>
              <a:t> année</a:t>
            </a:r>
            <a:endParaRPr sz="2400">
              <a:solidFill>
                <a:srgbClr val="AE2573"/>
              </a:solidFill>
            </a:endParaRPr>
          </a:p>
          <a:p>
            <a:pPr marL="742950" marR="0" lvl="1" indent="-24765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fr-FR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Des cours généraux (linguistique générale, syntaxe, sémantique, phonétique / phonologie, morphologie) ;</a:t>
            </a:r>
            <a:endParaRPr sz="2000"/>
          </a:p>
          <a:p>
            <a:pPr marL="742950" marR="0" lvl="1" indent="-24765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fr-FR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Des cours d’ouverture</a:t>
            </a: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philosophie, </a:t>
            </a: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psychologie, sociologie, sciences de l’éducation, etc.)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3495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Langue nouvelle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4765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Anglais obligatoire</a:t>
            </a:r>
            <a:endParaRPr sz="20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9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Char char="•"/>
            </a:pPr>
            <a:r>
              <a:rPr lang="fr-FR" sz="2950" b="0" i="0" u="none" strike="noStrike" cap="none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r-FR" sz="2950" b="0" i="0" u="none" strike="noStrike" cap="none" baseline="30000"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 lang="fr-FR" sz="2950" b="0" i="0" u="none" strike="noStrike" cap="none">
                <a:latin typeface="Calibri"/>
                <a:ea typeface="Calibri"/>
                <a:cs typeface="Calibri"/>
                <a:sym typeface="Calibri"/>
              </a:rPr>
              <a:t> et 3</a:t>
            </a:r>
            <a:r>
              <a:rPr lang="fr-FR" sz="2950" b="0" i="0" u="none" strike="noStrike" cap="none" baseline="30000"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 lang="fr-FR" sz="2950" b="0" i="0" u="none" strike="noStrike" cap="none">
                <a:latin typeface="Calibri"/>
                <a:ea typeface="Calibri"/>
                <a:cs typeface="Calibri"/>
                <a:sym typeface="Calibri"/>
              </a:rPr>
              <a:t> année</a:t>
            </a:r>
            <a:endParaRPr/>
          </a:p>
          <a:p>
            <a:pPr marL="742950" marR="0" lvl="1" indent="-24765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fr-FR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Des cours d’approfondissement </a:t>
            </a:r>
            <a:endParaRPr sz="2000"/>
          </a:p>
          <a:p>
            <a:pPr marL="742950" marR="0" lvl="1" indent="-24765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fr-FR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Des cours plus appliqués (psycholinguistique, lexicographie, etc.)</a:t>
            </a:r>
            <a:endParaRPr sz="20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4765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Anglais toujours obligatoire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4765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fr-FR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Des cours de spécialisation </a:t>
            </a: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(par exemple les </a:t>
            </a:r>
            <a:r>
              <a:rPr lang="fr-FR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parcours)</a:t>
            </a:r>
            <a:endParaRPr sz="2000"/>
          </a:p>
          <a:p>
            <a:pPr marL="342900" marR="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None/>
            </a:pPr>
            <a:endParaRPr sz="29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latin typeface="Calibri"/>
                <a:ea typeface="Calibri"/>
                <a:cs typeface="Calibri"/>
                <a:sym typeface="Calibri"/>
              </a:rPr>
              <a:t>LICENCE (suite)</a:t>
            </a: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fr-F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 parcours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G&amp;O </a:t>
            </a: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: Linguistique </a:t>
            </a: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Générale et Outillée (dès L1)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option Professorat des Écoles (dès L2)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14300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parcours type (spécialisé en linguistique; dès L2)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LSF : Langue des Signes Française (dès L1)</a:t>
            </a:r>
            <a:endParaRPr sz="28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FLE : Français Langue Étrangère (dès L3)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fr-F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➙ </a:t>
            </a: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blocs de compétences et de connaissances (regro</a:t>
            </a: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upent </a:t>
            </a: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plusieurs UE - Unités d’Enseignement)</a:t>
            </a: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latin typeface="Calibri"/>
                <a:ea typeface="Calibri"/>
                <a:cs typeface="Calibri"/>
                <a:sym typeface="Calibri"/>
              </a:rPr>
              <a:t>MASTER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Au sein du département </a:t>
            </a:r>
            <a:r>
              <a:rPr lang="fr-FR" sz="3000" b="0" i="0" u="none" strike="noStrike" cap="none">
                <a:latin typeface="Calibri"/>
                <a:ea typeface="Calibri"/>
                <a:cs typeface="Calibri"/>
                <a:sym typeface="Calibri"/>
              </a:rPr>
              <a:t>SdL</a:t>
            </a:r>
            <a:endParaRPr sz="32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476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–"/>
            </a:pPr>
            <a:r>
              <a:rPr lang="fr-FR" sz="2200">
                <a:solidFill>
                  <a:srgbClr val="AE2573"/>
                </a:solidFill>
                <a:latin typeface="Calibri"/>
                <a:ea typeface="Calibri"/>
                <a:cs typeface="Calibri"/>
                <a:sym typeface="Calibri"/>
              </a:rPr>
              <a:t>Didactique des langues (DDL) </a:t>
            </a: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FLE/S; Français au Royaume-Uni;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476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–"/>
            </a:pPr>
            <a:r>
              <a:rPr lang="fr-FR" sz="2200">
                <a:solidFill>
                  <a:srgbClr val="AE2573"/>
                </a:solidFill>
                <a:latin typeface="Calibri"/>
                <a:ea typeface="Calibri"/>
                <a:cs typeface="Calibri"/>
                <a:sym typeface="Calibri"/>
              </a:rPr>
              <a:t>Linguistique Générale et Comparée</a:t>
            </a: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>
                <a:solidFill>
                  <a:srgbClr val="AE2573"/>
                </a:solidFill>
                <a:latin typeface="Calibri"/>
                <a:ea typeface="Calibri"/>
                <a:cs typeface="Calibri"/>
                <a:sym typeface="Calibri"/>
              </a:rPr>
              <a:t>(LiGéCo)</a:t>
            </a:r>
            <a:endParaRPr sz="2200">
              <a:solidFill>
                <a:srgbClr val="AE25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476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–"/>
            </a:pPr>
            <a:r>
              <a:rPr lang="fr-FR" sz="2200">
                <a:solidFill>
                  <a:srgbClr val="AE2573"/>
                </a:solidFill>
                <a:latin typeface="Calibri"/>
                <a:ea typeface="Calibri"/>
                <a:cs typeface="Calibri"/>
                <a:sym typeface="Calibri"/>
              </a:rPr>
              <a:t>Interprétariat Français / LSF</a:t>
            </a:r>
            <a:endParaRPr sz="2200">
              <a:solidFill>
                <a:srgbClr val="AE2573"/>
              </a:solidFill>
            </a:endParaRPr>
          </a:p>
          <a:p>
            <a:pPr marL="742950" lvl="1" indent="-2603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fr-FR" sz="2200">
                <a:solidFill>
                  <a:srgbClr val="AE2573"/>
                </a:solidFill>
                <a:latin typeface="Calibri"/>
                <a:ea typeface="Calibri"/>
                <a:cs typeface="Calibri"/>
                <a:sym typeface="Calibri"/>
              </a:rPr>
              <a:t>Lexicographie, Terminographie, Traitement Automatique des Corpus (LTTAC)</a:t>
            </a:r>
            <a:endParaRPr sz="2400">
              <a:solidFill>
                <a:srgbClr val="AE25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Ailleurs (INSPÉ Lille - Nord de France):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476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–"/>
            </a:pPr>
            <a:r>
              <a:rPr lang="fr-FR" sz="2200">
                <a:solidFill>
                  <a:srgbClr val="AE2573"/>
                </a:solidFill>
                <a:latin typeface="Calibri"/>
                <a:ea typeface="Calibri"/>
                <a:cs typeface="Calibri"/>
                <a:sym typeface="Calibri"/>
              </a:rPr>
              <a:t>MEEF premier degré</a:t>
            </a: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 (Professorat des Écoles)</a:t>
            </a:r>
            <a:endParaRPr sz="220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fr-FR" sz="2200">
                <a:solidFill>
                  <a:srgbClr val="AE2573"/>
                </a:solidFill>
                <a:latin typeface="Calibri"/>
                <a:ea typeface="Calibri"/>
                <a:cs typeface="Calibri"/>
                <a:sym typeface="Calibri"/>
              </a:rPr>
              <a:t>MEEF LSF</a:t>
            </a: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 (CAPES LSF)</a:t>
            </a: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Département Sciences du Langage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fr-F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Facultés des</a:t>
            </a:r>
            <a:r>
              <a:rPr lang="fr-F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Humanités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fr-F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Journée Portes Ouvertes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fr-F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fr-FR" sz="32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r-F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février</a:t>
            </a:r>
            <a:r>
              <a:rPr lang="fr-F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</a:t>
            </a:r>
            <a:r>
              <a:rPr lang="fr-F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/>
              <a:t>A bientôt</a:t>
            </a:r>
            <a:r>
              <a:rPr lang="fr-FR"/>
              <a:t> </a:t>
            </a:r>
            <a:r>
              <a:rPr lang="fr-FR" sz="3600"/>
              <a:t>?</a:t>
            </a:r>
            <a:endParaRPr sz="3600"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endParaRPr sz="6000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r-FR" sz="6000"/>
              <a:t>A bientôt?</a:t>
            </a:r>
            <a:endParaRPr sz="6000"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625" y="1769050"/>
            <a:ext cx="5674100" cy="378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57200" y="274659"/>
            <a:ext cx="8229600" cy="19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/>
              <a:t>Vous avez déjà rencontré les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/>
              <a:t>Sciences du Langage</a:t>
            </a:r>
            <a:endParaRPr sz="3600"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 sz="36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 sz="3600"/>
          </a:p>
          <a:p>
            <a:pPr marL="12573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r-FR" sz="3600"/>
              <a:t>seulement vous ne le saviez pas...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	 			     		</a:t>
            </a:r>
            <a:r>
              <a:rPr lang="fr-FR" sz="3600"/>
              <a:t>	… au cinéma</a:t>
            </a:r>
            <a:endParaRPr sz="3600" b="1"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4692274" y="1600200"/>
            <a:ext cx="39945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  JRR TOLKIEN (1892-1973)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professeur de linguistique anglaise à l’université d’Oxford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spécialiste de l’histoire de la langue anglaise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auteur de livres à succès (</a:t>
            </a:r>
            <a:r>
              <a:rPr lang="fr-FR" sz="2400" i="1">
                <a:latin typeface="Calibri"/>
                <a:ea typeface="Calibri"/>
                <a:cs typeface="Calibri"/>
                <a:sym typeface="Calibri"/>
              </a:rPr>
              <a:t>Seigneur des Anneaux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2400" i="1">
                <a:latin typeface="Calibri"/>
                <a:ea typeface="Calibri"/>
                <a:cs typeface="Calibri"/>
                <a:sym typeface="Calibri"/>
              </a:rPr>
              <a:t>Le Hobbit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inventeur de langues (elfiques et autres)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0" descr="http://graphics8.nytimes.com/images/2012/12/18/sports/tennis/18tolkienpic/18tolkienpic-superJumbo.jpg"/>
          <p:cNvPicPr preferRelativeResize="0"/>
          <p:nvPr/>
        </p:nvPicPr>
        <p:blipFill rotWithShape="1">
          <a:blip r:embed="rId3">
            <a:alphaModFix/>
          </a:blip>
          <a:srcRect b="10080"/>
          <a:stretch/>
        </p:blipFill>
        <p:spPr>
          <a:xfrm>
            <a:off x="0" y="0"/>
            <a:ext cx="4692276" cy="61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/>
              <a:t>… à la télé: Klingon </a:t>
            </a:r>
            <a:r>
              <a:rPr lang="fr-FR" sz="3600">
                <a:solidFill>
                  <a:schemeClr val="dk1"/>
                </a:solidFill>
              </a:rPr>
              <a:t>[</a:t>
            </a:r>
            <a:r>
              <a:rPr lang="fr-FR" sz="3600">
                <a:solidFill>
                  <a:schemeClr val="dk1"/>
                </a:solidFill>
                <a:latin typeface="Gentium Book Basic"/>
                <a:ea typeface="Gentium Book Basic"/>
                <a:cs typeface="Gentium Book Basic"/>
                <a:sym typeface="Gentium Book Basic"/>
              </a:rPr>
              <a:t>ˈt͡ɬɪŋɑn xol</a:t>
            </a:r>
            <a:r>
              <a:rPr lang="fr-FR" sz="3600">
                <a:solidFill>
                  <a:schemeClr val="dk1"/>
                </a:solidFill>
              </a:rPr>
              <a:t>]</a:t>
            </a:r>
            <a:endParaRPr sz="3600"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66" name="Google Shape;66;p1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/>
          <p:nvPr/>
        </p:nvSpPr>
        <p:spPr>
          <a:xfrm>
            <a:off x="588000" y="22542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/>
          <p:nvPr/>
        </p:nvSpPr>
        <p:spPr>
          <a:xfrm>
            <a:off x="4692274" y="18903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langue artificielle de l’univers Star Trek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développée par un linguiste américain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fr-FR" sz="2400" i="1">
                <a:latin typeface="Calibri"/>
                <a:ea typeface="Calibri"/>
                <a:cs typeface="Calibri"/>
                <a:sym typeface="Calibri"/>
              </a:rPr>
              <a:t>“Vous ne connaissez pas Shakespeare tant que vous ne l’avez pas lu dans sa version originale, en Klingon”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cas similaires: </a:t>
            </a:r>
            <a:r>
              <a:rPr lang="fr-FR" sz="2400" i="1">
                <a:latin typeface="Calibri"/>
                <a:ea typeface="Calibri"/>
                <a:cs typeface="Calibri"/>
                <a:sym typeface="Calibri"/>
              </a:rPr>
              <a:t>Dothraki, Valyrien, Na’vi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1" descr="http://girlygamer.com.au/wp-content/uploads/2011/07/klingon-dwarf-01.jpg"/>
          <p:cNvPicPr preferRelativeResize="0"/>
          <p:nvPr/>
        </p:nvPicPr>
        <p:blipFill rotWithShape="1">
          <a:blip r:embed="rId3">
            <a:alphaModFix/>
          </a:blip>
          <a:srcRect b="11847"/>
          <a:stretch/>
        </p:blipFill>
        <p:spPr>
          <a:xfrm>
            <a:off x="0" y="1506501"/>
            <a:ext cx="4619075" cy="46826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/>
              <a:t>… à la manif altermondialiste</a:t>
            </a:r>
            <a:endParaRPr sz="4000"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3934050" y="1453750"/>
            <a:ext cx="5247000" cy="51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Noam Chomsky</a:t>
            </a: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(né le 7 décembre 1928)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linguiste et activiste américain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fr-FR" sz="2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langage est une arme de politiciens, mais le langage est une arme dans la plupart des affaires humaines.</a:t>
            </a: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Sujet d’un documentaire de Michel Gondry: </a:t>
            </a:r>
            <a:r>
              <a:rPr lang="fr-FR" sz="2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man who is tall happy?</a:t>
            </a: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2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Conversation animée avec Noam Chomsky</a:t>
            </a: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2013)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2"/>
          <p:cNvPicPr preferRelativeResize="0"/>
          <p:nvPr/>
        </p:nvPicPr>
        <p:blipFill rotWithShape="1">
          <a:blip r:embed="rId3">
            <a:alphaModFix/>
          </a:blip>
          <a:srcRect b="18420"/>
          <a:stretch/>
        </p:blipFill>
        <p:spPr>
          <a:xfrm>
            <a:off x="0" y="1491600"/>
            <a:ext cx="3934050" cy="467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950" b="0" i="0" u="none" strike="noStrike" cap="none">
                <a:latin typeface="Calibri"/>
                <a:ea typeface="Calibri"/>
                <a:cs typeface="Calibri"/>
                <a:sym typeface="Calibri"/>
              </a:rPr>
              <a:t>Sciences du Langage </a:t>
            </a:r>
            <a:r>
              <a:rPr lang="fr-FR" sz="395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3950" b="0" i="0" u="none" strike="noStrike" cap="none">
                <a:latin typeface="Calibri"/>
                <a:ea typeface="Calibri"/>
                <a:cs typeface="Calibri"/>
                <a:sym typeface="Calibri"/>
              </a:rPr>
              <a:t> </a:t>
            </a:r>
            <a:endParaRPr sz="395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3657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950" b="0" i="0" u="none" strike="noStrike" cap="none">
                <a:latin typeface="Calibri"/>
                <a:ea typeface="Calibri"/>
                <a:cs typeface="Calibri"/>
                <a:sym typeface="Calibri"/>
              </a:rPr>
              <a:t>qu’est-ce que c’est ?</a:t>
            </a:r>
            <a:endParaRPr sz="395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2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Les SdL concernent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le langage, faculté de parler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les langues, qu’elles soient </a:t>
            </a: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vocales</a:t>
            </a: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 ou gestuelles</a:t>
            </a:r>
            <a:endParaRPr/>
          </a:p>
          <a:p>
            <a:pPr marL="45720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fr-FR" sz="3200">
                <a:latin typeface="Calibri"/>
                <a:ea typeface="Calibri"/>
                <a:cs typeface="Calibri"/>
                <a:sym typeface="Calibri"/>
              </a:rPr>
              <a:t>Le langage peut être notamment vu comme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fr-FR" sz="3200">
                <a:latin typeface="Calibri"/>
                <a:ea typeface="Calibri"/>
                <a:cs typeface="Calibri"/>
                <a:sym typeface="Calibri"/>
              </a:rPr>
              <a:t>   -	</a:t>
            </a: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un instrument de communication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   -   	une capacité innée des humains à parler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fr-FR" sz="3200">
                <a:latin typeface="Calibri"/>
                <a:ea typeface="Calibri"/>
                <a:cs typeface="Calibri"/>
                <a:sym typeface="Calibri"/>
              </a:rPr>
              <a:t>   -   </a:t>
            </a: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un système de signes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950" b="0" i="0" u="none" strike="noStrike" cap="none">
                <a:latin typeface="Calibri"/>
                <a:ea typeface="Calibri"/>
                <a:cs typeface="Calibri"/>
                <a:sym typeface="Calibri"/>
              </a:rPr>
              <a:t>Les langues comme objet d’étude</a:t>
            </a:r>
            <a:br>
              <a:rPr lang="fr-FR" sz="3950" b="0" i="0" u="none" strike="noStrike" cap="none">
                <a:latin typeface="Calibri"/>
                <a:ea typeface="Calibri"/>
                <a:cs typeface="Calibri"/>
                <a:sym typeface="Calibri"/>
              </a:rPr>
            </a:br>
            <a:endParaRPr sz="395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En SdL, on peut étudier le français, mais aussi d’autres langues, très différentes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Que fait-on quand on étudie une langue?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phonétique / phonologie 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morphologie</a:t>
            </a:r>
            <a:endParaRPr sz="28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syntaxe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sémantique (lexicale, phrastique, etc.)</a:t>
            </a:r>
            <a:endParaRPr/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950" b="0" i="0" u="none" strike="noStrike" cap="none">
                <a:latin typeface="Calibri"/>
                <a:ea typeface="Calibri"/>
                <a:cs typeface="Calibri"/>
                <a:sym typeface="Calibri"/>
              </a:rPr>
              <a:t>Les SDL et les autres disciplines connexes </a:t>
            </a:r>
            <a:endParaRPr sz="395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Psychologie / psycholinguistique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Acquisition (méthodes expérimentales)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roubles du langage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Sociologie / sociolinguistique / anthropologie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Variations sociologiques, régionales, etc.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Informatique</a:t>
            </a:r>
            <a:endParaRPr sz="280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r-FR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Banques de données, corpus, applications à composantes linguistiques (logiciels d'aide à la traduction, etc.)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8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Université de Lille">
      <a:dk1>
        <a:srgbClr val="5A5A5A"/>
      </a:dk1>
      <a:lt1>
        <a:srgbClr val="FFFFFF"/>
      </a:lt1>
      <a:dk2>
        <a:srgbClr val="AE2573"/>
      </a:dk2>
      <a:lt2>
        <a:srgbClr val="00B398"/>
      </a:lt2>
      <a:accent1>
        <a:srgbClr val="8DC8E8"/>
      </a:accent1>
      <a:accent2>
        <a:srgbClr val="720062"/>
      </a:accent2>
      <a:accent3>
        <a:srgbClr val="D38235"/>
      </a:accent3>
      <a:accent4>
        <a:srgbClr val="D5CB9F"/>
      </a:accent4>
      <a:accent5>
        <a:srgbClr val="7FA0AC"/>
      </a:accent5>
      <a:accent6>
        <a:srgbClr val="D8C8D1"/>
      </a:accent6>
      <a:hlink>
        <a:srgbClr val="1D428A"/>
      </a:hlink>
      <a:folHlink>
        <a:srgbClr val="7200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Microsoft Office PowerPoint</Application>
  <PresentationFormat>Affichage à l'écran (4:3)</PresentationFormat>
  <Paragraphs>147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Gentium Book Basic</vt:lpstr>
      <vt:lpstr>Noto Symbol</vt:lpstr>
      <vt:lpstr>Verdana</vt:lpstr>
      <vt:lpstr>Conception personnalisée</vt:lpstr>
      <vt:lpstr>Présentation PowerPoint</vt:lpstr>
      <vt:lpstr>Département Sciences du Langage</vt:lpstr>
      <vt:lpstr>Vous avez déjà rencontré les  Sciences du Langage</vt:lpstr>
      <vt:lpstr>             … au cinéma</vt:lpstr>
      <vt:lpstr>… à la télé: Klingon [ˈt͡ɬɪŋɑn xol]</vt:lpstr>
      <vt:lpstr>… à la manif altermondialiste</vt:lpstr>
      <vt:lpstr>Sciences du Langage :  qu’est-ce que c’est ?</vt:lpstr>
      <vt:lpstr>Les langues comme objet d’étude </vt:lpstr>
      <vt:lpstr>Les SDL et les autres disciplines connexes </vt:lpstr>
      <vt:lpstr>Et la norme dans tout ça ? </vt:lpstr>
      <vt:lpstr>En savoir plus sur les SdL: Cité-langage (https://rpn.univ-lille3.fr/public/cite-langage/)</vt:lpstr>
      <vt:lpstr>Débouchés  dans le domaine des SdL</vt:lpstr>
      <vt:lpstr>Débouchés  dans le domaine des SdL</vt:lpstr>
      <vt:lpstr>Les SdL à l’ULille</vt:lpstr>
      <vt:lpstr>LICENCE - Statistiques Parcoursup</vt:lpstr>
      <vt:lpstr>Classement Parcoursup 2018/19</vt:lpstr>
      <vt:lpstr>LICENCE</vt:lpstr>
      <vt:lpstr>LICENCE (suite)</vt:lpstr>
      <vt:lpstr>MASTER</vt:lpstr>
      <vt:lpstr>A bientôt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Choquet</dc:creator>
  <cp:lastModifiedBy>achoquet</cp:lastModifiedBy>
  <cp:revision>1</cp:revision>
  <dcterms:modified xsi:type="dcterms:W3CDTF">2020-02-03T12:54:30Z</dcterms:modified>
</cp:coreProperties>
</file>